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74" r:id="rId2"/>
    <p:sldId id="259" r:id="rId3"/>
    <p:sldId id="351" r:id="rId4"/>
    <p:sldId id="260" r:id="rId5"/>
    <p:sldId id="286" r:id="rId6"/>
    <p:sldId id="261" r:id="rId7"/>
    <p:sldId id="287" r:id="rId8"/>
    <p:sldId id="288" r:id="rId9"/>
    <p:sldId id="289" r:id="rId10"/>
    <p:sldId id="290" r:id="rId11"/>
    <p:sldId id="291" r:id="rId12"/>
    <p:sldId id="332" r:id="rId13"/>
    <p:sldId id="292" r:id="rId14"/>
    <p:sldId id="293" r:id="rId15"/>
    <p:sldId id="262" r:id="rId16"/>
    <p:sldId id="333" r:id="rId17"/>
    <p:sldId id="334" r:id="rId18"/>
    <p:sldId id="335" r:id="rId19"/>
    <p:sldId id="336" r:id="rId20"/>
    <p:sldId id="337" r:id="rId21"/>
    <p:sldId id="338" r:id="rId22"/>
    <p:sldId id="263" r:id="rId23"/>
    <p:sldId id="341" r:id="rId24"/>
    <p:sldId id="342" r:id="rId25"/>
    <p:sldId id="343" r:id="rId26"/>
    <p:sldId id="344" r:id="rId27"/>
    <p:sldId id="345" r:id="rId28"/>
    <p:sldId id="346" r:id="rId29"/>
    <p:sldId id="279" r:id="rId30"/>
    <p:sldId id="278" r:id="rId31"/>
    <p:sldId id="347" r:id="rId32"/>
    <p:sldId id="348" r:id="rId33"/>
    <p:sldId id="349" r:id="rId34"/>
    <p:sldId id="300" r:id="rId35"/>
    <p:sldId id="350" r:id="rId36"/>
    <p:sldId id="3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004"/>
    <p:restoredTop sz="94643"/>
  </p:normalViewPr>
  <p:slideViewPr>
    <p:cSldViewPr snapToGrid="0" snapToObjects="1">
      <p:cViewPr varScale="1">
        <p:scale>
          <a:sx n="82" d="100"/>
          <a:sy n="82" d="100"/>
        </p:scale>
        <p:origin x="176"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40409-AA54-9F48-8656-95EBD0E16EFC}" type="datetimeFigureOut">
              <a:rPr lang="en-US" smtClean="0"/>
              <a:t>10/15/18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0FA80-1576-924F-8AFA-111A3237EF21}" type="slidenum">
              <a:rPr lang="en-US" smtClean="0"/>
              <a:t>‹#›</a:t>
            </a:fld>
            <a:endParaRPr lang="en-US"/>
          </a:p>
        </p:txBody>
      </p:sp>
    </p:spTree>
    <p:extLst>
      <p:ext uri="{BB962C8B-B14F-4D97-AF65-F5344CB8AC3E}">
        <p14:creationId xmlns:p14="http://schemas.microsoft.com/office/powerpoint/2010/main" val="117969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58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1381124"/>
          </a:xfrm>
        </p:spPr>
        <p:txBody>
          <a:bodyPr lIns="0" tIns="0" rIns="0" bIns="0" anchor="b">
            <a:normAutofit/>
          </a:bodyPr>
          <a:lstStyle>
            <a:lvl1pPr algn="ctr">
              <a:defRPr sz="3000" b="0">
                <a:solidFill>
                  <a:schemeClr val="tx1"/>
                </a:solidFill>
              </a:defRPr>
            </a:lvl1pPr>
          </a:lstStyle>
          <a:p>
            <a:r>
              <a:rPr lang="en-US" dirty="0"/>
              <a:t>CHAPTER 1</a:t>
            </a:r>
          </a:p>
        </p:txBody>
      </p:sp>
      <p:sp>
        <p:nvSpPr>
          <p:cNvPr id="3" name="Subtitle 2"/>
          <p:cNvSpPr>
            <a:spLocks noGrp="1"/>
          </p:cNvSpPr>
          <p:nvPr>
            <p:ph type="subTitle" idx="1" hasCustomPrompt="1"/>
          </p:nvPr>
        </p:nvSpPr>
        <p:spPr>
          <a:xfrm>
            <a:off x="685800" y="2849732"/>
            <a:ext cx="7772400" cy="3338004"/>
          </a:xfrm>
        </p:spPr>
        <p:txBody>
          <a:bodyPr lIns="0" tIns="0" rIns="0" bIns="0">
            <a:noAutofit/>
          </a:bodyPr>
          <a:lstStyle>
            <a:lvl1pPr marL="0" indent="0" algn="ctr">
              <a:buNone/>
              <a:defRPr sz="4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 Introduction to Selection</a:t>
            </a:r>
          </a:p>
        </p:txBody>
      </p:sp>
      <p:sp>
        <p:nvSpPr>
          <p:cNvPr id="4" name="Date Placeholder 3"/>
          <p:cNvSpPr>
            <a:spLocks noGrp="1"/>
          </p:cNvSpPr>
          <p:nvPr>
            <p:ph type="dt" sz="half" idx="10"/>
          </p:nvPr>
        </p:nvSpPr>
        <p:spPr>
          <a:xfrm>
            <a:off x="685800" y="6356352"/>
            <a:ext cx="7772400" cy="293024"/>
          </a:xfrm>
        </p:spPr>
        <p:txBody>
          <a:bodyPr lIns="0" tIns="0" rIns="0" bIns="0" anchor="b" anchorCtr="0"/>
          <a:lstStyle>
            <a:lvl1pPr algn="ctr">
              <a:defRPr sz="800" b="1">
                <a:latin typeface="+mj-lt"/>
              </a:defRPr>
            </a:lvl1pPr>
          </a:lstStyle>
          <a:p>
            <a:r>
              <a:rPr lang="en-US" dirty="0"/>
              <a:t>© 2019 Wessex Press • Human Resource Selection 9e • Gatewood, </a:t>
            </a:r>
            <a:r>
              <a:rPr lang="en-US" dirty="0" err="1"/>
              <a:t>Feild</a:t>
            </a:r>
            <a:r>
              <a:rPr lang="en-US" dirty="0"/>
              <a:t>, Barrick</a:t>
            </a:r>
          </a:p>
        </p:txBody>
      </p:sp>
      <p:cxnSp>
        <p:nvCxnSpPr>
          <p:cNvPr id="9" name="Straight Connector 8">
            <a:extLst>
              <a:ext uri="{FF2B5EF4-FFF2-40B4-BE49-F238E27FC236}">
                <a16:creationId xmlns:a16="http://schemas.microsoft.com/office/drawing/2014/main" id="{DDFF1564-7A40-5B4B-9A24-3601B5A06E57}"/>
              </a:ext>
            </a:extLst>
          </p:cNvPr>
          <p:cNvCxnSpPr>
            <a:cxnSpLocks/>
          </p:cNvCxnSpPr>
          <p:nvPr userDrawn="1"/>
        </p:nvCxnSpPr>
        <p:spPr>
          <a:xfrm>
            <a:off x="0" y="2654425"/>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2508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29262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9763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200"/>
            </a:lvl1pPr>
            <a:lvl2pPr>
              <a:spcBef>
                <a:spcPts val="1200"/>
              </a:spcBef>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mj-lt"/>
              </a:defRPr>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12"/>
          </p:nvPr>
        </p:nvSpPr>
        <p:spPr/>
        <p:txBody>
          <a:bodyPr/>
          <a:lstStyle>
            <a:lvl1pPr>
              <a:defRPr>
                <a:latin typeface="+mj-lt"/>
              </a:defRPr>
            </a:lvl1pPr>
          </a:lstStyle>
          <a:p>
            <a:fld id="{C6E7765F-978A-F841-9637-D5ED7CD3AF88}" type="slidenum">
              <a:rPr lang="en-US" smtClean="0"/>
              <a:pPr/>
              <a:t>‹#›</a:t>
            </a:fld>
            <a:endParaRPr lang="en-US" dirty="0"/>
          </a:p>
        </p:txBody>
      </p:sp>
    </p:spTree>
    <p:extLst>
      <p:ext uri="{BB962C8B-B14F-4D97-AF65-F5344CB8AC3E}">
        <p14:creationId xmlns:p14="http://schemas.microsoft.com/office/powerpoint/2010/main" val="416461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623888" y="6418554"/>
            <a:ext cx="5491162" cy="225752"/>
          </a:xfrm>
          <a:prstGeom prst="rect">
            <a:avLst/>
          </a:prstGeom>
        </p:spPr>
        <p:txBody>
          <a:bodyPr lIns="0" tIns="0" rIns="0" bIns="0" anchor="b" anchorCtr="0"/>
          <a:lstStyle>
            <a:lvl1pPr>
              <a:defRPr sz="800"/>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185265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33130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99898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110479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70509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61168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 2019 Wessex Press • Human Resource Selection 9e • Gatewood, </a:t>
            </a:r>
            <a:r>
              <a:rPr lang="en-US" dirty="0" err="1"/>
              <a:t>Feild</a:t>
            </a:r>
            <a:r>
              <a:rPr lang="en-US" dirty="0"/>
              <a:t>, Barrick</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7765F-978A-F841-9637-D5ED7CD3AF88}" type="slidenum">
              <a:rPr lang="en-US" smtClean="0"/>
              <a:t>‹#›</a:t>
            </a:fld>
            <a:endParaRPr lang="en-US"/>
          </a:p>
        </p:txBody>
      </p:sp>
    </p:spTree>
    <p:extLst>
      <p:ext uri="{BB962C8B-B14F-4D97-AF65-F5344CB8AC3E}">
        <p14:creationId xmlns:p14="http://schemas.microsoft.com/office/powerpoint/2010/main" val="251009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097280"/>
          </a:xfrm>
          <a:prstGeom prst="rect">
            <a:avLst/>
          </a:prstGeom>
          <a:solidFill>
            <a:srgbClr val="007580"/>
          </a:solidFill>
        </p:spPr>
        <p:txBody>
          <a:bodyPr vert="horz" lIns="548640" tIns="0" rIns="548640" bIns="0" rtlCol="0" anchor="ctr">
            <a:normAutofit/>
          </a:bodyPr>
          <a:lstStyle/>
          <a:p>
            <a:r>
              <a:rPr lang="en-US" dirty="0"/>
              <a:t>Click to edit Master title style</a:t>
            </a:r>
          </a:p>
        </p:txBody>
      </p:sp>
      <p:sp>
        <p:nvSpPr>
          <p:cNvPr id="3" name="Text Placeholder 2"/>
          <p:cNvSpPr>
            <a:spLocks noGrp="1"/>
          </p:cNvSpPr>
          <p:nvPr>
            <p:ph type="body" idx="1"/>
          </p:nvPr>
        </p:nvSpPr>
        <p:spPr>
          <a:xfrm>
            <a:off x="628650" y="1463040"/>
            <a:ext cx="7886700" cy="470327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418554"/>
            <a:ext cx="3943350" cy="225752"/>
          </a:xfrm>
          <a:prstGeom prst="rect">
            <a:avLst/>
          </a:prstGeom>
        </p:spPr>
        <p:txBody>
          <a:bodyPr vert="horz" lIns="0" tIns="0" rIns="0" bIns="0" rtlCol="0" anchor="b" anchorCtr="0"/>
          <a:lstStyle>
            <a:lvl1pPr algn="l">
              <a:defRPr sz="800">
                <a:solidFill>
                  <a:schemeClr val="tx1"/>
                </a:solidFill>
              </a:defRPr>
            </a:lvl1pPr>
          </a:lstStyle>
          <a:p>
            <a:r>
              <a:rPr lang="en-US" dirty="0"/>
              <a:t>© 2019 Wessex Press • Human Resource Selection 9e • Gatewood, </a:t>
            </a:r>
            <a:r>
              <a:rPr lang="en-US" dirty="0" err="1"/>
              <a:t>Feild</a:t>
            </a:r>
            <a:r>
              <a:rPr lang="en-US" dirty="0"/>
              <a:t>, Barrick</a:t>
            </a:r>
          </a:p>
        </p:txBody>
      </p:sp>
      <p:sp>
        <p:nvSpPr>
          <p:cNvPr id="6" name="Slide Number Placeholder 5"/>
          <p:cNvSpPr>
            <a:spLocks noGrp="1"/>
          </p:cNvSpPr>
          <p:nvPr>
            <p:ph type="sldNum" sz="quarter" idx="4"/>
          </p:nvPr>
        </p:nvSpPr>
        <p:spPr>
          <a:xfrm>
            <a:off x="6457950" y="6418554"/>
            <a:ext cx="2057400" cy="225751"/>
          </a:xfrm>
          <a:prstGeom prst="rect">
            <a:avLst/>
          </a:prstGeom>
        </p:spPr>
        <p:txBody>
          <a:bodyPr vert="horz" lIns="0" tIns="0" rIns="0" bIns="0" rtlCol="0" anchor="b" anchorCtr="0"/>
          <a:lstStyle>
            <a:lvl1pPr algn="r">
              <a:defRPr sz="800">
                <a:solidFill>
                  <a:schemeClr val="tx1"/>
                </a:solidFill>
              </a:defRPr>
            </a:lvl1pPr>
          </a:lstStyle>
          <a:p>
            <a:fld id="{C6E7765F-978A-F841-9637-D5ED7CD3AF88}" type="slidenum">
              <a:rPr lang="en-US" smtClean="0"/>
              <a:pPr/>
              <a:t>‹#›</a:t>
            </a:fld>
            <a:endParaRPr lang="en-US" dirty="0"/>
          </a:p>
        </p:txBody>
      </p:sp>
    </p:spTree>
    <p:extLst>
      <p:ext uri="{BB962C8B-B14F-4D97-AF65-F5344CB8AC3E}">
        <p14:creationId xmlns:p14="http://schemas.microsoft.com/office/powerpoint/2010/main" val="326739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7D390B-1F5F-A941-ADE7-FBFB07EB8511}"/>
              </a:ext>
            </a:extLst>
          </p:cNvPr>
          <p:cNvPicPr>
            <a:picLocks noChangeAspect="1"/>
          </p:cNvPicPr>
          <p:nvPr/>
        </p:nvPicPr>
        <p:blipFill rotWithShape="1">
          <a:blip r:embed="rId2"/>
          <a:srcRect b="29897"/>
          <a:stretch/>
        </p:blipFill>
        <p:spPr>
          <a:xfrm>
            <a:off x="886120" y="0"/>
            <a:ext cx="7315200" cy="6410227"/>
          </a:xfrm>
          <a:prstGeom prst="rect">
            <a:avLst/>
          </a:prstGeom>
        </p:spPr>
      </p:pic>
    </p:spTree>
    <p:extLst>
      <p:ext uri="{BB962C8B-B14F-4D97-AF65-F5344CB8AC3E}">
        <p14:creationId xmlns:p14="http://schemas.microsoft.com/office/powerpoint/2010/main" val="4638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a:lnSpc>
                <a:spcPct val="100000"/>
              </a:lnSpc>
            </a:pPr>
            <a:r>
              <a:rPr lang="en-US" dirty="0"/>
              <a:t>Federal and state laws state principles concerning discrimination</a:t>
            </a:r>
          </a:p>
          <a:p>
            <a:pPr>
              <a:lnSpc>
                <a:spcPct val="100000"/>
              </a:lnSpc>
            </a:pPr>
            <a:r>
              <a:rPr lang="en-US" dirty="0"/>
              <a:t>Discrimination is operationalized by</a:t>
            </a:r>
          </a:p>
          <a:p>
            <a:pPr marL="685800" indent="-225425">
              <a:lnSpc>
                <a:spcPct val="100000"/>
              </a:lnSpc>
              <a:buFont typeface="Wingdings" pitchFamily="2" charset="2"/>
              <a:buChar char="§"/>
            </a:pPr>
            <a:r>
              <a:rPr lang="en-US" dirty="0"/>
              <a:t>court decisions which yield specific comments about selection practices and set precedent for following cases</a:t>
            </a:r>
          </a:p>
          <a:p>
            <a:pPr marL="685800" indent="-225425">
              <a:lnSpc>
                <a:spcPct val="100000"/>
              </a:lnSpc>
              <a:buFont typeface="Wingdings" pitchFamily="2" charset="2"/>
              <a:buChar char="§"/>
            </a:pPr>
            <a:r>
              <a:rPr lang="en-US" dirty="0"/>
              <a:t>writings and actions of regulatory agencies such as EEOC’s </a:t>
            </a:r>
            <a:r>
              <a:rPr lang="en-US" i="1" dirty="0"/>
              <a:t>Uniform Guidelines on Employee Selection Procedure</a:t>
            </a:r>
            <a:endParaRPr lang="en-US" dirty="0"/>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39256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Discrimination Defined</a:t>
            </a:r>
          </a:p>
          <a:p>
            <a:pPr marL="234950" indent="-227013">
              <a:spcBef>
                <a:spcPts val="1200"/>
              </a:spcBef>
            </a:pPr>
            <a:r>
              <a:rPr lang="en-US" dirty="0"/>
              <a:t>Two terms frequently used to reference equal employment laws – </a:t>
            </a:r>
            <a:r>
              <a:rPr lang="en-US" i="1" dirty="0"/>
              <a:t>adverse impact </a:t>
            </a:r>
            <a:r>
              <a:rPr lang="en-US" dirty="0"/>
              <a:t>and </a:t>
            </a:r>
            <a:r>
              <a:rPr lang="en-US" i="1" dirty="0"/>
              <a:t>discrimination</a:t>
            </a:r>
          </a:p>
          <a:p>
            <a:pPr marL="460375" indent="-225425">
              <a:spcBef>
                <a:spcPts val="1200"/>
              </a:spcBef>
            </a:pPr>
            <a:r>
              <a:rPr lang="en-US" b="1" dirty="0"/>
              <a:t>Adverse impact </a:t>
            </a:r>
            <a:r>
              <a:rPr lang="en-US" dirty="0"/>
              <a:t>– differences between demographically different individuals or groups with regard to the outcome of some selection procedure or process (e.g., male applicants may score higher on a physical ability test than female applicants)</a:t>
            </a:r>
          </a:p>
          <a:p>
            <a:pPr marL="460375" indent="-225425">
              <a:spcBef>
                <a:spcPts val="1200"/>
              </a:spcBef>
            </a:pPr>
            <a:r>
              <a:rPr lang="en-US" b="1" dirty="0"/>
              <a:t>Discrimination</a:t>
            </a:r>
            <a:r>
              <a:rPr lang="en-US" dirty="0"/>
              <a:t> – occurs when adverse impact between demographic groups cannot be explained in terms of job-related reasons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11</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442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Discrimination Defined</a:t>
            </a:r>
          </a:p>
          <a:p>
            <a:pPr marL="234950" indent="-227013">
              <a:spcBef>
                <a:spcPts val="1200"/>
              </a:spcBef>
            </a:pPr>
            <a:r>
              <a:rPr lang="en-US" dirty="0"/>
              <a:t>Two forms of discrimination:</a:t>
            </a:r>
            <a:endParaRPr lang="en-US" i="1" dirty="0"/>
          </a:p>
          <a:p>
            <a:pPr marL="460375" indent="-225425">
              <a:spcBef>
                <a:spcPts val="1200"/>
              </a:spcBef>
            </a:pPr>
            <a:r>
              <a:rPr lang="en-US" b="1" dirty="0"/>
              <a:t>Disparate treatment </a:t>
            </a:r>
            <a:r>
              <a:rPr lang="en-US" dirty="0"/>
              <a:t>– different selection standards are applied to various groups of individuals even though there may not be an explicit statement made by the company using the different standards concerning preferences for one group rather than another (e.g. hiring minority group members for cleaning jobs in a restaurant while similarly qualified white people are made cashiers or waiters)</a:t>
            </a:r>
          </a:p>
          <a:p>
            <a:pPr marL="460375" indent="-225425">
              <a:spcBef>
                <a:spcPts val="1200"/>
              </a:spcBef>
            </a:pPr>
            <a:r>
              <a:rPr lang="en-US" b="1" dirty="0"/>
              <a:t>Disparate impact</a:t>
            </a:r>
            <a:r>
              <a:rPr lang="en-US" dirty="0"/>
              <a:t> – selection standards are applied uniformly to all groups of applicants, but the net result is to produce differences in the selection of various groups (e.g. requirement of high school diploma, height minimums)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12</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779688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lnSpc>
                <a:spcPct val="100000"/>
              </a:lnSpc>
              <a:buNone/>
            </a:pPr>
            <a:r>
              <a:rPr lang="en-US" b="1" dirty="0">
                <a:latin typeface="+mj-lt"/>
              </a:rPr>
              <a:t>Evidence Required in Court Case of Discrimination</a:t>
            </a:r>
          </a:p>
          <a:p>
            <a:pPr marL="460375" indent="-225425">
              <a:lnSpc>
                <a:spcPct val="100000"/>
              </a:lnSpc>
              <a:spcBef>
                <a:spcPts val="1200"/>
              </a:spcBef>
            </a:pPr>
            <a:r>
              <a:rPr lang="en-US" dirty="0"/>
              <a:t>Plaintiff – starts case by presenting evidence of a </a:t>
            </a:r>
            <a:r>
              <a:rPr lang="en-US" i="1" dirty="0"/>
              <a:t>prima facie </a:t>
            </a:r>
            <a:r>
              <a:rPr lang="en-US" dirty="0"/>
              <a:t>case indicating discrimination. If this is done:</a:t>
            </a:r>
          </a:p>
          <a:p>
            <a:pPr marL="460375" indent="-225425">
              <a:lnSpc>
                <a:spcPct val="100000"/>
              </a:lnSpc>
              <a:spcBef>
                <a:spcPts val="1200"/>
              </a:spcBef>
            </a:pPr>
            <a:r>
              <a:rPr lang="en-US" dirty="0"/>
              <a:t>Defendant – rebuts charges by providing defensible evidence and explanation for employment practices under question. If this is done:</a:t>
            </a:r>
          </a:p>
          <a:p>
            <a:pPr marL="460375" indent="-225425">
              <a:lnSpc>
                <a:spcPct val="100000"/>
              </a:lnSpc>
              <a:spcBef>
                <a:spcPts val="1200"/>
              </a:spcBef>
            </a:pPr>
            <a:r>
              <a:rPr lang="en-US" dirty="0"/>
              <a:t>Plaintiff – attacks defendant’s evidence and presents evidence that defendant’s explanation was incorrect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13</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0186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3" name="Picture 2">
            <a:extLst>
              <a:ext uri="{FF2B5EF4-FFF2-40B4-BE49-F238E27FC236}">
                <a16:creationId xmlns:a16="http://schemas.microsoft.com/office/drawing/2014/main" id="{4BA5A17A-FBF6-834F-95A0-E8EFE46444B2}"/>
              </a:ext>
            </a:extLst>
          </p:cNvPr>
          <p:cNvPicPr>
            <a:picLocks noChangeAspect="1"/>
          </p:cNvPicPr>
          <p:nvPr/>
        </p:nvPicPr>
        <p:blipFill>
          <a:blip r:embed="rId2"/>
          <a:stretch>
            <a:fillRect/>
          </a:stretch>
        </p:blipFill>
        <p:spPr>
          <a:xfrm>
            <a:off x="628600" y="1951348"/>
            <a:ext cx="7886750" cy="2955285"/>
          </a:xfrm>
          <a:prstGeom prst="rect">
            <a:avLst/>
          </a:prstGeom>
        </p:spPr>
      </p:pic>
    </p:spTree>
    <p:extLst>
      <p:ext uri="{BB962C8B-B14F-4D97-AF65-F5344CB8AC3E}">
        <p14:creationId xmlns:p14="http://schemas.microsoft.com/office/powerpoint/2010/main" val="287485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pPr marL="0" indent="0">
              <a:buNone/>
            </a:pPr>
            <a:r>
              <a:rPr lang="en-US" b="1" dirty="0">
                <a:latin typeface="+mj-lt"/>
              </a:rPr>
              <a:t>Disparate Treatment Evidence</a:t>
            </a:r>
          </a:p>
          <a:p>
            <a:pPr marL="460375" indent="-225425">
              <a:spcBef>
                <a:spcPts val="1200"/>
              </a:spcBef>
            </a:pPr>
            <a:r>
              <a:rPr lang="en-US" dirty="0"/>
              <a:t>The McDonnell Douglas rule states that the plaintiff must show the following conditions exist:</a:t>
            </a:r>
          </a:p>
          <a:p>
            <a:pPr marL="865188" indent="-292100">
              <a:spcBef>
                <a:spcPts val="1200"/>
              </a:spcBef>
              <a:buSzPct val="95000"/>
              <a:buFont typeface="+mj-lt"/>
              <a:buAutoNum type="arabicPeriod"/>
            </a:pPr>
            <a:r>
              <a:rPr lang="en-US" dirty="0"/>
              <a:t>He or she belongs to a protected class – demographic group included in an EEOC law</a:t>
            </a:r>
          </a:p>
          <a:p>
            <a:pPr marL="865188" indent="-292100">
              <a:spcBef>
                <a:spcPts val="1200"/>
              </a:spcBef>
              <a:buSzPct val="95000"/>
              <a:buFont typeface="+mj-lt"/>
              <a:buAutoNum type="arabicPeriod"/>
            </a:pPr>
            <a:r>
              <a:rPr lang="en-US" dirty="0"/>
              <a:t>He or she applied and was qualified for the job</a:t>
            </a:r>
          </a:p>
          <a:p>
            <a:pPr marL="865188" indent="-292100">
              <a:spcBef>
                <a:spcPts val="1200"/>
              </a:spcBef>
              <a:buSzPct val="95000"/>
              <a:buFont typeface="+mj-lt"/>
              <a:buAutoNum type="arabicPeriod"/>
            </a:pPr>
            <a:r>
              <a:rPr lang="en-US" dirty="0"/>
              <a:t>Despite these qualifications, he or she was rejected</a:t>
            </a:r>
          </a:p>
          <a:p>
            <a:pPr marL="865188" indent="-292100">
              <a:spcBef>
                <a:spcPts val="1200"/>
              </a:spcBef>
              <a:buSzPct val="95000"/>
              <a:buFont typeface="+mj-lt"/>
              <a:buAutoNum type="arabicPeriod"/>
            </a:pPr>
            <a:r>
              <a:rPr lang="en-US" dirty="0"/>
              <a:t>After rejection, the position remained open and the employer continued to seek applicants from people who had the complainant’s qualifications</a:t>
            </a:r>
          </a:p>
          <a:p>
            <a:pPr marL="460375" indent="-225425">
              <a:spcBef>
                <a:spcPts val="1200"/>
              </a:spcBef>
              <a:buSzPct val="95000"/>
            </a:pPr>
            <a:r>
              <a:rPr lang="en-US" dirty="0"/>
              <a:t>Employer provides clear and specific job-based explanation</a:t>
            </a:r>
          </a:p>
          <a:p>
            <a:pPr marL="460375" indent="-225425">
              <a:spcBef>
                <a:spcPts val="1200"/>
              </a:spcBef>
              <a:buSzPct val="95000"/>
            </a:pPr>
            <a:r>
              <a:rPr lang="en-US" dirty="0"/>
              <a:t>Plaintiff proves reason given is pretext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60172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pPr marL="0" indent="0">
              <a:buNone/>
            </a:pPr>
            <a:r>
              <a:rPr lang="en-US" b="1" dirty="0">
                <a:latin typeface="+mj-lt"/>
              </a:rPr>
              <a:t>Disparate Impact Evidence</a:t>
            </a:r>
          </a:p>
          <a:p>
            <a:pPr marL="460375" indent="-225425">
              <a:spcBef>
                <a:spcPts val="1200"/>
              </a:spcBef>
            </a:pPr>
            <a:r>
              <a:rPr lang="en-US" dirty="0"/>
              <a:t>Plaintiff provides statistical evidence that shows employment practice negatively affects various groups differently; this establishes a </a:t>
            </a:r>
            <a:r>
              <a:rPr lang="en-US" i="1" dirty="0"/>
              <a:t>prima facie </a:t>
            </a:r>
            <a:r>
              <a:rPr lang="en-US" dirty="0"/>
              <a:t>case</a:t>
            </a:r>
          </a:p>
          <a:p>
            <a:pPr marL="460375" indent="-225425">
              <a:spcBef>
                <a:spcPts val="1200"/>
              </a:spcBef>
              <a:buSzPct val="95000"/>
            </a:pPr>
            <a:r>
              <a:rPr lang="en-US" dirty="0"/>
              <a:t>Employer demonstrates evidence that selection process is job-related – business necessity, bona fide occupational qualification, validation data</a:t>
            </a:r>
          </a:p>
          <a:p>
            <a:pPr marL="460375" indent="-225425">
              <a:spcBef>
                <a:spcPts val="1200"/>
              </a:spcBef>
              <a:buSzPct val="95000"/>
            </a:pPr>
            <a:r>
              <a:rPr lang="en-US" dirty="0"/>
              <a:t>Plaintiff proves an alternative practice is available that has less adverse impact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41747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pPr marL="0" indent="0">
              <a:buNone/>
            </a:pPr>
            <a:r>
              <a:rPr lang="en-US" b="1" dirty="0">
                <a:latin typeface="+mj-lt"/>
              </a:rPr>
              <a:t>The Use of Statistics</a:t>
            </a:r>
          </a:p>
          <a:p>
            <a:pPr marL="234950" indent="-227013">
              <a:spcBef>
                <a:spcPts val="1200"/>
              </a:spcBef>
            </a:pPr>
            <a:r>
              <a:rPr lang="en-US" dirty="0"/>
              <a:t>Two main types of statistics used – </a:t>
            </a:r>
            <a:r>
              <a:rPr lang="en-US" i="1" dirty="0"/>
              <a:t>stock</a:t>
            </a:r>
            <a:r>
              <a:rPr lang="en-US" dirty="0"/>
              <a:t> and </a:t>
            </a:r>
            <a:r>
              <a:rPr lang="en-US" i="1" dirty="0"/>
              <a:t>flow</a:t>
            </a:r>
            <a:r>
              <a:rPr lang="en-US" dirty="0"/>
              <a:t>:</a:t>
            </a:r>
            <a:endParaRPr lang="en-US" i="1" dirty="0"/>
          </a:p>
          <a:p>
            <a:pPr marL="577850" indent="-230188">
              <a:spcBef>
                <a:spcPts val="1200"/>
              </a:spcBef>
              <a:buSzPct val="95000"/>
              <a:buFont typeface="Wingdings" pitchFamily="2" charset="2"/>
              <a:buChar char="§"/>
            </a:pPr>
            <a:r>
              <a:rPr lang="en-US" b="1" dirty="0"/>
              <a:t>Stock Statistics </a:t>
            </a:r>
            <a:r>
              <a:rPr lang="en-US" dirty="0"/>
              <a:t>– used to compare proportions of various demographic groups with regard to results of selection decisions (most common stock comparison is between the percentage of a specific demographic group and that same group in an external comparison group)</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6" name="Picture 5">
            <a:extLst>
              <a:ext uri="{FF2B5EF4-FFF2-40B4-BE49-F238E27FC236}">
                <a16:creationId xmlns:a16="http://schemas.microsoft.com/office/drawing/2014/main" id="{CDD41A2F-32C6-844B-8B1D-E13CF0179165}"/>
              </a:ext>
            </a:extLst>
          </p:cNvPr>
          <p:cNvPicPr>
            <a:picLocks noChangeAspect="1"/>
          </p:cNvPicPr>
          <p:nvPr/>
        </p:nvPicPr>
        <p:blipFill>
          <a:blip r:embed="rId2"/>
          <a:stretch>
            <a:fillRect/>
          </a:stretch>
        </p:blipFill>
        <p:spPr>
          <a:xfrm>
            <a:off x="1486914" y="4226985"/>
            <a:ext cx="6170171" cy="1121849"/>
          </a:xfrm>
          <a:prstGeom prst="rect">
            <a:avLst/>
          </a:prstGeom>
        </p:spPr>
      </p:pic>
    </p:spTree>
    <p:extLst>
      <p:ext uri="{BB962C8B-B14F-4D97-AF65-F5344CB8AC3E}">
        <p14:creationId xmlns:p14="http://schemas.microsoft.com/office/powerpoint/2010/main" val="77850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9" name="Picture 8">
            <a:extLst>
              <a:ext uri="{FF2B5EF4-FFF2-40B4-BE49-F238E27FC236}">
                <a16:creationId xmlns:a16="http://schemas.microsoft.com/office/drawing/2014/main" id="{D2ED7444-83A3-C743-8196-A322491FAFFF}"/>
              </a:ext>
            </a:extLst>
          </p:cNvPr>
          <p:cNvPicPr>
            <a:picLocks noChangeAspect="1"/>
          </p:cNvPicPr>
          <p:nvPr/>
        </p:nvPicPr>
        <p:blipFill>
          <a:blip r:embed="rId2"/>
          <a:stretch>
            <a:fillRect/>
          </a:stretch>
        </p:blipFill>
        <p:spPr>
          <a:xfrm rot="5400000">
            <a:off x="2119340" y="-166156"/>
            <a:ext cx="4905322" cy="7886701"/>
          </a:xfrm>
          <a:prstGeom prst="rect">
            <a:avLst/>
          </a:prstGeom>
        </p:spPr>
      </p:pic>
    </p:spTree>
    <p:extLst>
      <p:ext uri="{BB962C8B-B14F-4D97-AF65-F5344CB8AC3E}">
        <p14:creationId xmlns:p14="http://schemas.microsoft.com/office/powerpoint/2010/main" val="8944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19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3" name="Picture 2">
            <a:extLst>
              <a:ext uri="{FF2B5EF4-FFF2-40B4-BE49-F238E27FC236}">
                <a16:creationId xmlns:a16="http://schemas.microsoft.com/office/drawing/2014/main" id="{054779D1-AD76-8045-BB0B-9930584B2243}"/>
              </a:ext>
            </a:extLst>
          </p:cNvPr>
          <p:cNvPicPr>
            <a:picLocks noChangeAspect="1"/>
          </p:cNvPicPr>
          <p:nvPr/>
        </p:nvPicPr>
        <p:blipFill>
          <a:blip r:embed="rId2"/>
          <a:stretch>
            <a:fillRect/>
          </a:stretch>
        </p:blipFill>
        <p:spPr>
          <a:xfrm>
            <a:off x="628650" y="2121812"/>
            <a:ext cx="7886700" cy="2614376"/>
          </a:xfrm>
          <a:prstGeom prst="rect">
            <a:avLst/>
          </a:prstGeom>
        </p:spPr>
      </p:pic>
    </p:spTree>
    <p:extLst>
      <p:ext uri="{BB962C8B-B14F-4D97-AF65-F5344CB8AC3E}">
        <p14:creationId xmlns:p14="http://schemas.microsoft.com/office/powerpoint/2010/main" val="298545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00B3-2A7D-2849-9940-D8F169FA7CA3}"/>
              </a:ext>
            </a:extLst>
          </p:cNvPr>
          <p:cNvSpPr>
            <a:spLocks noGrp="1"/>
          </p:cNvSpPr>
          <p:nvPr>
            <p:ph type="ctrTitle"/>
          </p:nvPr>
        </p:nvSpPr>
        <p:spPr/>
        <p:txBody>
          <a:bodyPr/>
          <a:lstStyle/>
          <a:p>
            <a:r>
              <a:rPr lang="en-US" dirty="0"/>
              <a:t>CHAPTER 4</a:t>
            </a:r>
          </a:p>
        </p:txBody>
      </p:sp>
      <p:sp>
        <p:nvSpPr>
          <p:cNvPr id="3" name="Subtitle 2">
            <a:extLst>
              <a:ext uri="{FF2B5EF4-FFF2-40B4-BE49-F238E27FC236}">
                <a16:creationId xmlns:a16="http://schemas.microsoft.com/office/drawing/2014/main" id="{3C87261A-2016-554F-83F9-3BB5B8389AA5}"/>
              </a:ext>
            </a:extLst>
          </p:cNvPr>
          <p:cNvSpPr>
            <a:spLocks noGrp="1"/>
          </p:cNvSpPr>
          <p:nvPr>
            <p:ph type="subTitle" idx="1"/>
          </p:nvPr>
        </p:nvSpPr>
        <p:spPr/>
        <p:txBody>
          <a:bodyPr>
            <a:normAutofit/>
          </a:bodyPr>
          <a:lstStyle/>
          <a:p>
            <a:r>
              <a:rPr lang="en-US" dirty="0"/>
              <a:t>Legal Issues in Selection</a:t>
            </a:r>
          </a:p>
        </p:txBody>
      </p:sp>
      <p:sp>
        <p:nvSpPr>
          <p:cNvPr id="4" name="Date Placeholder 3">
            <a:extLst>
              <a:ext uri="{FF2B5EF4-FFF2-40B4-BE49-F238E27FC236}">
                <a16:creationId xmlns:a16="http://schemas.microsoft.com/office/drawing/2014/main" id="{F967FF6E-08B0-6945-9234-1020EC84EE23}"/>
              </a:ext>
            </a:extLst>
          </p:cNvPr>
          <p:cNvSpPr>
            <a:spLocks noGrp="1"/>
          </p:cNvSpPr>
          <p:nvPr>
            <p:ph type="dt" sz="half" idx="10"/>
          </p:nvPr>
        </p:nvSpPr>
        <p:spPr>
          <a:xfrm>
            <a:off x="685800" y="6356352"/>
            <a:ext cx="7772400" cy="293024"/>
          </a:xfrm>
        </p:spPr>
        <p:txBody>
          <a:bodyPr lIns="0" tIns="0" rIns="0" bIns="0" anchor="b" anchorCtr="0"/>
          <a:lstStyle>
            <a:lvl1pPr algn="ctr">
              <a:defRPr sz="800" b="1">
                <a:latin typeface="+mj-lt"/>
              </a:defRPr>
            </a:lvl1p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12063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6" name="Picture 5">
            <a:extLst>
              <a:ext uri="{FF2B5EF4-FFF2-40B4-BE49-F238E27FC236}">
                <a16:creationId xmlns:a16="http://schemas.microsoft.com/office/drawing/2014/main" id="{16AA04B3-B571-EE4C-8DEF-A4A7F8E36CBE}"/>
              </a:ext>
            </a:extLst>
          </p:cNvPr>
          <p:cNvPicPr>
            <a:picLocks noChangeAspect="1"/>
          </p:cNvPicPr>
          <p:nvPr/>
        </p:nvPicPr>
        <p:blipFill>
          <a:blip r:embed="rId2"/>
          <a:stretch>
            <a:fillRect/>
          </a:stretch>
        </p:blipFill>
        <p:spPr>
          <a:xfrm>
            <a:off x="628650" y="1998482"/>
            <a:ext cx="7889767" cy="3401822"/>
          </a:xfrm>
          <a:prstGeom prst="rect">
            <a:avLst/>
          </a:prstGeom>
        </p:spPr>
      </p:pic>
    </p:spTree>
    <p:extLst>
      <p:ext uri="{BB962C8B-B14F-4D97-AF65-F5344CB8AC3E}">
        <p14:creationId xmlns:p14="http://schemas.microsoft.com/office/powerpoint/2010/main" val="202227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pPr marL="0" indent="0">
              <a:buNone/>
            </a:pPr>
            <a:r>
              <a:rPr lang="en-US" b="1" dirty="0">
                <a:latin typeface="+mj-lt"/>
              </a:rPr>
              <a:t>The Use of Statistics</a:t>
            </a:r>
          </a:p>
          <a:p>
            <a:pPr marL="234950" indent="-227013">
              <a:spcBef>
                <a:spcPts val="1200"/>
              </a:spcBef>
            </a:pPr>
            <a:r>
              <a:rPr lang="en-US" dirty="0"/>
              <a:t>Two main types of statistics used – </a:t>
            </a:r>
            <a:r>
              <a:rPr lang="en-US" i="1" dirty="0"/>
              <a:t>stock</a:t>
            </a:r>
            <a:r>
              <a:rPr lang="en-US" dirty="0"/>
              <a:t> and </a:t>
            </a:r>
            <a:r>
              <a:rPr lang="en-US" i="1" dirty="0"/>
              <a:t>flow</a:t>
            </a:r>
            <a:r>
              <a:rPr lang="en-US" dirty="0"/>
              <a:t>:</a:t>
            </a:r>
            <a:endParaRPr lang="en-US" i="1" dirty="0"/>
          </a:p>
          <a:p>
            <a:pPr marL="577850" indent="-230188">
              <a:spcBef>
                <a:spcPts val="1200"/>
              </a:spcBef>
              <a:buSzPct val="95000"/>
              <a:buFont typeface="Wingdings" pitchFamily="2" charset="2"/>
              <a:buChar char="§"/>
            </a:pPr>
            <a:r>
              <a:rPr lang="en-US" b="1" dirty="0"/>
              <a:t>Flow Statistics </a:t>
            </a:r>
            <a:r>
              <a:rPr lang="en-US" dirty="0"/>
              <a:t>– compares proportions that occur at two points in time</a:t>
            </a:r>
          </a:p>
          <a:p>
            <a:pPr marL="577850" indent="-230188">
              <a:spcBef>
                <a:spcPts val="1200"/>
              </a:spcBef>
              <a:buSzPct val="95000"/>
              <a:buFont typeface="Wingdings" pitchFamily="2" charset="2"/>
              <a:buChar char="§"/>
            </a:pPr>
            <a:r>
              <a:rPr lang="en-US" dirty="0"/>
              <a:t>Most commonly used test is the </a:t>
            </a:r>
            <a:r>
              <a:rPr lang="en-US" i="1" dirty="0"/>
              <a:t>four-fifths rule </a:t>
            </a:r>
            <a:r>
              <a:rPr lang="en-US" dirty="0"/>
              <a:t>– the ratio of any group must be at least 80% of the </a:t>
            </a:r>
            <a:r>
              <a:rPr lang="en-US" i="1" dirty="0"/>
              <a:t>ratio of the most favorably treated group</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21</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7" name="Picture 6">
            <a:extLst>
              <a:ext uri="{FF2B5EF4-FFF2-40B4-BE49-F238E27FC236}">
                <a16:creationId xmlns:a16="http://schemas.microsoft.com/office/drawing/2014/main" id="{8965062A-E1B5-F74F-9028-F0F5E7BFFC34}"/>
              </a:ext>
            </a:extLst>
          </p:cNvPr>
          <p:cNvPicPr>
            <a:picLocks noChangeAspect="1"/>
          </p:cNvPicPr>
          <p:nvPr/>
        </p:nvPicPr>
        <p:blipFill>
          <a:blip r:embed="rId2"/>
          <a:stretch>
            <a:fillRect/>
          </a:stretch>
        </p:blipFill>
        <p:spPr>
          <a:xfrm>
            <a:off x="2035514" y="4290376"/>
            <a:ext cx="5072971" cy="1058458"/>
          </a:xfrm>
          <a:prstGeom prst="rect">
            <a:avLst/>
          </a:prstGeom>
        </p:spPr>
      </p:pic>
    </p:spTree>
    <p:extLst>
      <p:ext uri="{BB962C8B-B14F-4D97-AF65-F5344CB8AC3E}">
        <p14:creationId xmlns:p14="http://schemas.microsoft.com/office/powerpoint/2010/main" val="10852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Employment Discrimination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Definition of Internet Applicant</a:t>
            </a:r>
          </a:p>
          <a:p>
            <a:pPr marL="234950" indent="-227013">
              <a:spcBef>
                <a:spcPts val="1200"/>
              </a:spcBef>
            </a:pPr>
            <a:r>
              <a:rPr lang="en-US" dirty="0"/>
              <a:t>Internet application can be through e-mail, résumé databases, job banks, electronic scanning technology, etc.</a:t>
            </a:r>
          </a:p>
          <a:p>
            <a:pPr marL="234950" indent="-227013">
              <a:spcBef>
                <a:spcPts val="1200"/>
              </a:spcBef>
            </a:pPr>
            <a:r>
              <a:rPr lang="en-US" dirty="0"/>
              <a:t>An individual who satisfies all four of the following criteria as outlined by the OFCCP (Office of Federal Contract Compliance Programs):</a:t>
            </a:r>
          </a:p>
          <a:p>
            <a:pPr marL="685800" indent="-215900">
              <a:spcBef>
                <a:spcPts val="600"/>
              </a:spcBef>
              <a:buSzPct val="95000"/>
              <a:buFont typeface="Wingdings" pitchFamily="2" charset="2"/>
              <a:buChar char="§"/>
            </a:pPr>
            <a:r>
              <a:rPr lang="en-US" sz="2000" dirty="0"/>
              <a:t>The person must submit an expression of interest in employment through the Internet or related electronic devices</a:t>
            </a:r>
          </a:p>
          <a:p>
            <a:pPr marL="685800" indent="-215900">
              <a:spcBef>
                <a:spcPts val="600"/>
              </a:spcBef>
              <a:buSzPct val="95000"/>
              <a:buFont typeface="Wingdings" pitchFamily="2" charset="2"/>
              <a:buChar char="§"/>
            </a:pPr>
            <a:r>
              <a:rPr lang="en-US" sz="2000" dirty="0"/>
              <a:t>The organization is considering employing the individual for a particular position</a:t>
            </a:r>
          </a:p>
          <a:p>
            <a:pPr marL="685800" indent="-215900">
              <a:spcBef>
                <a:spcPts val="600"/>
              </a:spcBef>
              <a:buSzPct val="95000"/>
              <a:buFont typeface="Wingdings" pitchFamily="2" charset="2"/>
              <a:buChar char="§"/>
            </a:pPr>
            <a:r>
              <a:rPr lang="en-US" sz="2000" dirty="0"/>
              <a:t>The individual’s expression of interest indicates that the person possesses the basic qualifications for the position</a:t>
            </a:r>
          </a:p>
          <a:p>
            <a:pPr marL="685800" indent="-215900">
              <a:spcBef>
                <a:spcPts val="600"/>
              </a:spcBef>
              <a:buSzPct val="95000"/>
              <a:buFont typeface="Wingdings" pitchFamily="2" charset="2"/>
              <a:buChar char="§"/>
            </a:pPr>
            <a:r>
              <a:rPr lang="en-US" sz="2000" dirty="0"/>
              <a:t>The individual must not remove herself from consideration for the position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22</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11948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The Uniform Guidelines on Employee Selection Procedures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Determination of Adverse Impact</a:t>
            </a:r>
          </a:p>
          <a:p>
            <a:pPr marL="234950" indent="-227013">
              <a:spcBef>
                <a:spcPts val="1200"/>
              </a:spcBef>
            </a:pPr>
            <a:r>
              <a:rPr lang="en-US" dirty="0"/>
              <a:t>The </a:t>
            </a:r>
            <a:r>
              <a:rPr lang="en-US" i="1" dirty="0"/>
              <a:t>Uniform Guidelines </a:t>
            </a:r>
            <a:r>
              <a:rPr lang="en-US" dirty="0"/>
              <a:t>only addressed to selection systems that produce adverse impact; if none exists no regulations concerning selection system – except recordkeeping</a:t>
            </a:r>
          </a:p>
          <a:p>
            <a:pPr marL="234950" indent="-227013">
              <a:spcBef>
                <a:spcPts val="1200"/>
              </a:spcBef>
            </a:pPr>
            <a:r>
              <a:rPr lang="en-US" dirty="0"/>
              <a:t>The decision rule in judging discrimination is whether the use of a selection procedure leads to adverse impact as demonstrated by statistical tests – exceptions, including the four-fifths rule</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23</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79396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The Uniform Guidelines on Employee Selection Procedures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Selection Methods</a:t>
            </a:r>
          </a:p>
          <a:p>
            <a:pPr marL="234950" indent="-227013">
              <a:spcBef>
                <a:spcPts val="1200"/>
              </a:spcBef>
            </a:pPr>
            <a:r>
              <a:rPr lang="en-US" dirty="0"/>
              <a:t>The </a:t>
            </a:r>
            <a:r>
              <a:rPr lang="en-US" i="1" dirty="0"/>
              <a:t>Uniform Guidelines </a:t>
            </a:r>
            <a:r>
              <a:rPr lang="en-US" dirty="0"/>
              <a:t>state that </a:t>
            </a:r>
            <a:r>
              <a:rPr lang="en-US" i="1" dirty="0"/>
              <a:t>any</a:t>
            </a:r>
            <a:r>
              <a:rPr lang="en-US" dirty="0"/>
              <a:t> method of selection that results in an employment decision is covered – not only scored selection tests – as the following statement indicates:</a:t>
            </a:r>
          </a:p>
          <a:p>
            <a:pPr marL="457200" lvl="1" indent="0">
              <a:buNone/>
            </a:pPr>
            <a:r>
              <a:rPr lang="en-US" dirty="0">
                <a:solidFill>
                  <a:srgbClr val="007580"/>
                </a:solidFill>
              </a:rPr>
              <a:t>When an informal or unscored selection procedure that has an adverse impact is utilized, the user should eliminate the adverse impact or modify the procedure to one which is a formal, scored, or quantified measure.</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7429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The Uniform Guidelines on Employee Selection Procedures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Options If Adverse Impact Exists</a:t>
            </a:r>
          </a:p>
          <a:p>
            <a:pPr marL="234950" indent="-227013">
              <a:spcBef>
                <a:spcPts val="1200"/>
              </a:spcBef>
            </a:pPr>
            <a:r>
              <a:rPr lang="en-US" dirty="0"/>
              <a:t>For those selection programs that do have adverse impact, options of the organization are specified:</a:t>
            </a:r>
          </a:p>
          <a:p>
            <a:pPr marL="573088" indent="-225425">
              <a:spcBef>
                <a:spcPts val="1200"/>
              </a:spcBef>
              <a:buFont typeface="Wingdings" pitchFamily="2" charset="2"/>
              <a:buChar char="§"/>
            </a:pPr>
            <a:r>
              <a:rPr lang="en-US" dirty="0"/>
              <a:t>The organization may cease to use the selection devices under question and adopt others with no adverse impact – the organization may defend its practices by showing they are valid</a:t>
            </a:r>
          </a:p>
          <a:p>
            <a:pPr marL="573088" indent="-225425">
              <a:spcBef>
                <a:spcPts val="1200"/>
              </a:spcBef>
              <a:buFont typeface="Wingdings" pitchFamily="2" charset="2"/>
              <a:buChar char="§"/>
            </a:pPr>
            <a:r>
              <a:rPr lang="en-US" dirty="0"/>
              <a:t>If validation evidence is used, it should address the use of the selection instrument with regard to all groups being tested – should include a representative number of women and minorities</a:t>
            </a:r>
          </a:p>
          <a:p>
            <a:pPr marL="573088" indent="-225425">
              <a:spcBef>
                <a:spcPts val="1200"/>
              </a:spcBef>
              <a:buFont typeface="Wingdings" pitchFamily="2" charset="2"/>
              <a:buChar char="§"/>
            </a:pPr>
            <a:r>
              <a:rPr lang="en-US" dirty="0"/>
              <a:t>The organization should demonstrate that no other alternative selection programs are both valid and have less adverse impact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722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The Uniform Guidelines on Employee Selection Procedures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Selection Requirements</a:t>
            </a:r>
          </a:p>
          <a:p>
            <a:pPr marL="460375" indent="-225425">
              <a:spcBef>
                <a:spcPts val="1200"/>
              </a:spcBef>
            </a:pPr>
            <a:r>
              <a:rPr lang="en-US" dirty="0"/>
              <a:t>Skills and abilities easily learned during a brief training program not acceptable as selection requirements</a:t>
            </a:r>
          </a:p>
          <a:p>
            <a:pPr marL="460375" indent="-225425">
              <a:spcBef>
                <a:spcPts val="1200"/>
              </a:spcBef>
            </a:pPr>
            <a:r>
              <a:rPr lang="en-US" dirty="0"/>
              <a:t>Requirements drawn from high level jobs permissible only if a majority of individuals move to the higher-level job within a reasonable time – seldom more than five years</a:t>
            </a:r>
          </a:p>
          <a:p>
            <a:pPr marL="460375" indent="-225425">
              <a:spcBef>
                <a:spcPts val="1200"/>
              </a:spcBef>
            </a:pPr>
            <a:r>
              <a:rPr lang="en-US" dirty="0"/>
              <a:t>Cutoff scores used in selection must be justified</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4215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The Uniform Guidelines on Employee Selection Procedures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Recordkeeping</a:t>
            </a:r>
          </a:p>
          <a:p>
            <a:pPr marL="460375" indent="-225425">
              <a:spcBef>
                <a:spcPts val="1200"/>
              </a:spcBef>
            </a:pPr>
            <a:r>
              <a:rPr lang="en-US" dirty="0"/>
              <a:t>All organizations required to keep information about the demographic characteristics of applicants and those selected and to produce such information if requested</a:t>
            </a:r>
          </a:p>
          <a:p>
            <a:pPr marL="460375" indent="-225425">
              <a:spcBef>
                <a:spcPts val="1200"/>
              </a:spcBef>
            </a:pPr>
            <a:r>
              <a:rPr lang="en-US" dirty="0"/>
              <a:t>Organizations with fewer than 100 employees should record by sex, race, and national origin the number of people selected, promoted, and terminated for each job level</a:t>
            </a:r>
          </a:p>
          <a:p>
            <a:pPr marL="460375" indent="-225425">
              <a:spcBef>
                <a:spcPts val="1200"/>
              </a:spcBef>
            </a:pPr>
            <a:r>
              <a:rPr lang="en-US" dirty="0"/>
              <a:t>Selection procedures should be described</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111041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The Uniform Guidelines on Employee Selection Procedures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Comments about the </a:t>
            </a:r>
            <a:r>
              <a:rPr lang="en-US" b="1" i="1" dirty="0">
                <a:latin typeface="+mj-lt"/>
              </a:rPr>
              <a:t>Uniform Guidelines</a:t>
            </a:r>
          </a:p>
          <a:p>
            <a:pPr marL="460375" indent="-225425">
              <a:spcBef>
                <a:spcPts val="1200"/>
              </a:spcBef>
            </a:pPr>
            <a:r>
              <a:rPr lang="en-US" dirty="0"/>
              <a:t>The </a:t>
            </a:r>
            <a:r>
              <a:rPr lang="en-US" i="1" dirty="0"/>
              <a:t>Uniform Guidelines </a:t>
            </a:r>
            <a:r>
              <a:rPr lang="en-US" dirty="0"/>
              <a:t>have been given “great weight” – judges and juries have used the information when making decisions</a:t>
            </a:r>
          </a:p>
          <a:p>
            <a:pPr marL="460375" indent="-225425">
              <a:spcBef>
                <a:spcPts val="1200"/>
              </a:spcBef>
            </a:pPr>
            <a:r>
              <a:rPr lang="en-US" dirty="0"/>
              <a:t>Selection researchers and managers have advanced our knowledge of several issues incorporated into the </a:t>
            </a:r>
            <a:r>
              <a:rPr lang="en-US" i="1" dirty="0"/>
              <a:t>Guidelines</a:t>
            </a:r>
            <a:r>
              <a:rPr lang="en-US" dirty="0"/>
              <a:t> – validation study in each selection site to ensure that all factors are included in the validation effort, but research demonstrates that validity can be accurately determined from several previous validity studies</a:t>
            </a:r>
          </a:p>
          <a:p>
            <a:pPr marL="460375" indent="-225425">
              <a:spcBef>
                <a:spcPts val="1200"/>
              </a:spcBef>
            </a:pPr>
            <a:r>
              <a:rPr lang="en-US" dirty="0"/>
              <a:t>Evidence that a single validity study not a very good indicator of validity and could err by either overestimating or underestimating the validity coefficient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52917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Affirmative Action Programs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234950" indent="-227013">
              <a:spcBef>
                <a:spcPts val="1200"/>
              </a:spcBef>
            </a:pPr>
            <a:r>
              <a:rPr lang="en-US" dirty="0"/>
              <a:t>A company would adopt an AAP in three situations:</a:t>
            </a:r>
          </a:p>
          <a:p>
            <a:pPr marL="742950" indent="-282575">
              <a:spcBef>
                <a:spcPts val="1200"/>
              </a:spcBef>
              <a:buSzPct val="95000"/>
              <a:buFont typeface="+mj-lt"/>
              <a:buAutoNum type="arabicPeriod"/>
            </a:pPr>
            <a:r>
              <a:rPr lang="en-US" dirty="0"/>
              <a:t>The company is a federal contractor</a:t>
            </a:r>
          </a:p>
          <a:p>
            <a:pPr marL="742950" indent="-282575">
              <a:spcBef>
                <a:spcPts val="1200"/>
              </a:spcBef>
              <a:buSzPct val="95000"/>
              <a:buFont typeface="+mj-lt"/>
              <a:buAutoNum type="arabicPeriod"/>
            </a:pPr>
            <a:r>
              <a:rPr lang="en-US" dirty="0"/>
              <a:t>The company has lost a court discrimination case or has signed a consent decree with the EEOC</a:t>
            </a:r>
          </a:p>
          <a:p>
            <a:pPr marL="742950" indent="-282575">
              <a:spcBef>
                <a:spcPts val="1200"/>
              </a:spcBef>
              <a:buSzPct val="95000"/>
              <a:buFont typeface="+mj-lt"/>
              <a:buAutoNum type="arabicPeriod"/>
            </a:pPr>
            <a:r>
              <a:rPr lang="en-US" dirty="0"/>
              <a:t>The company is voluntarily attempting to implement EEP principles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29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41715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A243-26C7-C24D-B793-E5B306B60F2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3928965-4551-E841-A2C4-41E3C74B0DCE}"/>
              </a:ext>
            </a:extLst>
          </p:cNvPr>
          <p:cNvSpPr>
            <a:spLocks noGrp="1"/>
          </p:cNvSpPr>
          <p:nvPr>
            <p:ph idx="1"/>
          </p:nvPr>
        </p:nvSpPr>
        <p:spPr/>
        <p:txBody>
          <a:bodyPr>
            <a:normAutofit fontScale="92500"/>
          </a:bodyPr>
          <a:lstStyle/>
          <a:p>
            <a:pPr marL="290513" indent="-290513">
              <a:buSzPct val="95000"/>
              <a:buFont typeface="+mj-lt"/>
              <a:buAutoNum type="arabicPeriod"/>
            </a:pPr>
            <a:r>
              <a:rPr lang="en-US" dirty="0"/>
              <a:t>Explain the laws and executive orders that compose Equal Employment Opportunity laws and their implications for a company’s selection program.</a:t>
            </a:r>
          </a:p>
          <a:p>
            <a:pPr marL="290513" indent="-290513">
              <a:buSzPct val="95000"/>
              <a:buFont typeface="+mj-lt"/>
              <a:buAutoNum type="arabicPeriod"/>
            </a:pPr>
            <a:r>
              <a:rPr lang="en-US" dirty="0"/>
              <a:t>Understand the evidence that a person who is claiming discrimination must demonstrate in order to make a successful charge against a company and the evidence that the company needs to demonstrate in order to defend its selection practices against such a charge.</a:t>
            </a:r>
          </a:p>
          <a:p>
            <a:pPr marL="290513" indent="-290513">
              <a:buSzPct val="95000"/>
              <a:buFont typeface="+mj-lt"/>
              <a:buAutoNum type="arabicPeriod"/>
            </a:pPr>
            <a:r>
              <a:rPr lang="en-US" dirty="0"/>
              <a:t>Interpret the statistical data that are used by each side in a claim of discrimination concerning a company’s selection program.</a:t>
            </a:r>
          </a:p>
          <a:p>
            <a:pPr marL="290513" indent="-290513">
              <a:buSzPct val="95000"/>
              <a:buFont typeface="+mj-lt"/>
              <a:buAutoNum type="arabicPeriod"/>
            </a:pPr>
            <a:r>
              <a:rPr lang="en-US" dirty="0"/>
              <a:t>Understand the purpose and components of affirmative action programs and when they should be implemented by a company.</a:t>
            </a:r>
          </a:p>
          <a:p>
            <a:pPr marL="290513" indent="-290513">
              <a:buSzPct val="95000"/>
              <a:buFont typeface="+mj-lt"/>
              <a:buAutoNum type="arabicPeriod"/>
            </a:pPr>
            <a:r>
              <a:rPr lang="en-US" dirty="0"/>
              <a:t>Explain the principles of the </a:t>
            </a:r>
            <a:r>
              <a:rPr lang="en-US" i="1" dirty="0"/>
              <a:t>Uniform Guidelines on Employee Selection Procedures </a:t>
            </a:r>
            <a:r>
              <a:rPr lang="en-US" dirty="0"/>
              <a:t>(1978) and how those principles have been interpreted in court cases focusing on discrimination in selection procedures.</a:t>
            </a:r>
          </a:p>
        </p:txBody>
      </p:sp>
      <p:sp>
        <p:nvSpPr>
          <p:cNvPr id="4" name="Slide Number Placeholder 3">
            <a:extLst>
              <a:ext uri="{FF2B5EF4-FFF2-40B4-BE49-F238E27FC236}">
                <a16:creationId xmlns:a16="http://schemas.microsoft.com/office/drawing/2014/main" id="{8FBDA6DA-ABEF-B545-88EB-73084EE188D1}"/>
              </a:ext>
            </a:extLst>
          </p:cNvPr>
          <p:cNvSpPr>
            <a:spLocks noGrp="1"/>
          </p:cNvSpPr>
          <p:nvPr>
            <p:ph type="sldNum" sz="quarter" idx="12"/>
          </p:nvPr>
        </p:nvSpPr>
        <p:spPr/>
        <p:txBody>
          <a:bodyPr/>
          <a:lstStyle/>
          <a:p>
            <a:fld id="{C6E7765F-978A-F841-9637-D5ED7CD3AF88}" type="slidenum">
              <a:rPr lang="en-US" smtClean="0"/>
              <a:pPr/>
              <a:t>3</a:t>
            </a:fld>
            <a:endParaRPr lang="en-US" dirty="0"/>
          </a:p>
        </p:txBody>
      </p:sp>
      <p:sp>
        <p:nvSpPr>
          <p:cNvPr id="5" name="Date Placeholder 3">
            <a:extLst>
              <a:ext uri="{FF2B5EF4-FFF2-40B4-BE49-F238E27FC236}">
                <a16:creationId xmlns:a16="http://schemas.microsoft.com/office/drawing/2014/main" id="{785B5D5D-2969-0248-AEFB-82004142266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653356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Affirmative Action Programs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Federal Contractor</a:t>
            </a:r>
          </a:p>
          <a:p>
            <a:pPr marL="460375" indent="-225425">
              <a:spcBef>
                <a:spcPts val="1200"/>
              </a:spcBef>
            </a:pPr>
            <a:r>
              <a:rPr lang="en-US" dirty="0"/>
              <a:t>Requirement of affirmative actions for those with contracts of at least $10,000</a:t>
            </a:r>
          </a:p>
          <a:p>
            <a:pPr marL="460375" indent="-225425">
              <a:spcBef>
                <a:spcPts val="1200"/>
              </a:spcBef>
            </a:pPr>
            <a:r>
              <a:rPr lang="en-US" dirty="0"/>
              <a:t>OFCCP usually the regulatory agency</a:t>
            </a:r>
          </a:p>
          <a:p>
            <a:pPr marL="460375" indent="-225425">
              <a:spcBef>
                <a:spcPts val="1200"/>
              </a:spcBef>
            </a:pPr>
            <a:r>
              <a:rPr lang="en-US" dirty="0"/>
              <a:t>The following three activities must be carried out by a contractor in an AAP:</a:t>
            </a:r>
          </a:p>
          <a:p>
            <a:pPr marL="742950" indent="-282575">
              <a:spcBef>
                <a:spcPts val="1200"/>
              </a:spcBef>
              <a:buSzPct val="95000"/>
              <a:buFont typeface="+mj-lt"/>
              <a:buAutoNum type="arabicPeriod"/>
            </a:pPr>
            <a:r>
              <a:rPr lang="en-US" dirty="0"/>
              <a:t>A utilization analysis is conducted</a:t>
            </a:r>
          </a:p>
          <a:p>
            <a:pPr marL="742950" indent="-282575">
              <a:spcBef>
                <a:spcPts val="1200"/>
              </a:spcBef>
              <a:buSzPct val="95000"/>
              <a:buFont typeface="+mj-lt"/>
              <a:buAutoNum type="arabicPeriod"/>
            </a:pPr>
            <a:r>
              <a:rPr lang="en-US" dirty="0"/>
              <a:t>Determine the goals that a company should strive to achieve; timetable should be developed</a:t>
            </a:r>
          </a:p>
          <a:p>
            <a:pPr marL="742950" indent="-282575">
              <a:spcBef>
                <a:spcPts val="1200"/>
              </a:spcBef>
              <a:buSzPct val="95000"/>
              <a:buFont typeface="+mj-lt"/>
              <a:buAutoNum type="arabicPeriod"/>
            </a:pPr>
            <a:r>
              <a:rPr lang="en-US" dirty="0"/>
              <a:t>Actions that are required to reach the goals must be taken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30</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857082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Affirmative Action Programs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Court Order or Consent Decree</a:t>
            </a:r>
          </a:p>
          <a:p>
            <a:pPr marL="460375" indent="-225425">
              <a:spcBef>
                <a:spcPts val="1200"/>
              </a:spcBef>
            </a:pPr>
            <a:r>
              <a:rPr lang="en-US" dirty="0"/>
              <a:t>Legally required to engage in HRM actions that will directly lead to a balance between its workforce and the relevant labor market</a:t>
            </a:r>
          </a:p>
          <a:p>
            <a:pPr marL="460375" indent="-225425">
              <a:spcBef>
                <a:spcPts val="1200"/>
              </a:spcBef>
            </a:pPr>
            <a:r>
              <a:rPr lang="en-US" dirty="0"/>
              <a:t>The company must meet specific numeric goals that have been stated and agree to in the court order or consent decree</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31</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923700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Affirmative Action Programs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Voluntary AAP</a:t>
            </a:r>
          </a:p>
          <a:p>
            <a:pPr marL="460375" indent="-225425">
              <a:spcBef>
                <a:spcPts val="1200"/>
              </a:spcBef>
            </a:pPr>
            <a:r>
              <a:rPr lang="en-US" dirty="0"/>
              <a:t>Potential conflict with Title VII’s prohibition on discrimination-based employment decisions; </a:t>
            </a:r>
            <a:r>
              <a:rPr lang="en-US" i="1" dirty="0"/>
              <a:t>reverse discrimination </a:t>
            </a:r>
            <a:r>
              <a:rPr lang="en-US" dirty="0"/>
              <a:t>claims</a:t>
            </a:r>
          </a:p>
          <a:p>
            <a:pPr marL="460375" indent="-225425">
              <a:spcBef>
                <a:spcPts val="1200"/>
              </a:spcBef>
            </a:pPr>
            <a:r>
              <a:rPr lang="en-US" dirty="0"/>
              <a:t>U.S. Supreme Court has ruled that voluntary AAPs must have the following characteristics:</a:t>
            </a:r>
          </a:p>
          <a:p>
            <a:pPr marL="920750" indent="-225425">
              <a:spcBef>
                <a:spcPts val="1200"/>
              </a:spcBef>
              <a:buFont typeface="Wingdings" pitchFamily="2" charset="2"/>
              <a:buChar char="§"/>
            </a:pPr>
            <a:r>
              <a:rPr lang="en-US" dirty="0"/>
              <a:t>Be temporary</a:t>
            </a:r>
          </a:p>
          <a:p>
            <a:pPr marL="920750" indent="-225425">
              <a:spcBef>
                <a:spcPts val="1200"/>
              </a:spcBef>
              <a:buFont typeface="Wingdings" pitchFamily="2" charset="2"/>
              <a:buChar char="§"/>
            </a:pPr>
            <a:r>
              <a:rPr lang="en-US" dirty="0"/>
              <a:t>Have no permanent adverse impact on white workers</a:t>
            </a:r>
          </a:p>
          <a:p>
            <a:pPr marL="920750" indent="-225425">
              <a:spcBef>
                <a:spcPts val="1200"/>
              </a:spcBef>
              <a:buFont typeface="Wingdings" pitchFamily="2" charset="2"/>
              <a:buChar char="§"/>
            </a:pPr>
            <a:r>
              <a:rPr lang="en-US" dirty="0"/>
              <a:t>Be designed to correct a demonstrable imbalance between minority and nonminority workers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32</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92088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Selection Court Cases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33</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8" name="Picture 7">
            <a:extLst>
              <a:ext uri="{FF2B5EF4-FFF2-40B4-BE49-F238E27FC236}">
                <a16:creationId xmlns:a16="http://schemas.microsoft.com/office/drawing/2014/main" id="{C5C9F59A-2FE0-CC45-9ADF-BCC3DB08F86A}"/>
              </a:ext>
            </a:extLst>
          </p:cNvPr>
          <p:cNvPicPr>
            <a:picLocks noChangeAspect="1"/>
          </p:cNvPicPr>
          <p:nvPr/>
        </p:nvPicPr>
        <p:blipFill>
          <a:blip r:embed="rId2"/>
          <a:stretch>
            <a:fillRect/>
          </a:stretch>
        </p:blipFill>
        <p:spPr>
          <a:xfrm>
            <a:off x="1874077" y="1347822"/>
            <a:ext cx="5395846" cy="4971628"/>
          </a:xfrm>
          <a:prstGeom prst="rect">
            <a:avLst/>
          </a:prstGeom>
        </p:spPr>
      </p:pic>
    </p:spTree>
    <p:extLst>
      <p:ext uri="{BB962C8B-B14F-4D97-AF65-F5344CB8AC3E}">
        <p14:creationId xmlns:p14="http://schemas.microsoft.com/office/powerpoint/2010/main" val="301643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EEO and Job Performance Measurement</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pPr marL="0" indent="0">
              <a:buNone/>
            </a:pPr>
            <a:r>
              <a:rPr lang="en-US" b="1" dirty="0">
                <a:latin typeface="+mj-lt"/>
              </a:rPr>
              <a:t>Performance Measurement and the </a:t>
            </a:r>
            <a:r>
              <a:rPr lang="en-US" b="1" i="1" dirty="0">
                <a:latin typeface="+mj-lt"/>
              </a:rPr>
              <a:t>Uniform Guidelines</a:t>
            </a:r>
          </a:p>
          <a:p>
            <a:pPr marL="460375" indent="-225425">
              <a:spcBef>
                <a:spcPts val="1200"/>
              </a:spcBef>
            </a:pPr>
            <a:r>
              <a:rPr lang="en-US" dirty="0"/>
              <a:t>Three sections of the </a:t>
            </a:r>
            <a:r>
              <a:rPr lang="en-US" i="1" dirty="0"/>
              <a:t>Guidelines</a:t>
            </a:r>
            <a:r>
              <a:rPr lang="en-US" dirty="0"/>
              <a:t> contain the direct direct statements about work measurement</a:t>
            </a:r>
          </a:p>
          <a:p>
            <a:pPr marL="920750" indent="-234950">
              <a:spcBef>
                <a:spcPts val="1200"/>
              </a:spcBef>
              <a:buFont typeface="Wingdings" pitchFamily="2" charset="2"/>
              <a:buChar char="§"/>
            </a:pPr>
            <a:r>
              <a:rPr lang="en-US" dirty="0"/>
              <a:t>Section 2.B – cited most often – makes clear that any procedures contributing to any employment decision is covered</a:t>
            </a:r>
          </a:p>
          <a:p>
            <a:pPr marL="920750" indent="-234950">
              <a:spcBef>
                <a:spcPts val="1200"/>
              </a:spcBef>
              <a:buFont typeface="Wingdings" pitchFamily="2" charset="2"/>
              <a:buChar char="§"/>
            </a:pPr>
            <a:r>
              <a:rPr lang="en-US" dirty="0"/>
              <a:t>Section 14.B (3) – scores on selection tests not to be treated as input to measure job performance; performance measure represents important or critical job behaviors; performance measures can be used even without referring to job analysis information</a:t>
            </a:r>
          </a:p>
          <a:p>
            <a:pPr marL="920750" indent="-234950">
              <a:spcBef>
                <a:spcPts val="1200"/>
              </a:spcBef>
              <a:buFont typeface="Wingdings" pitchFamily="2" charset="2"/>
              <a:buChar char="§"/>
            </a:pPr>
            <a:r>
              <a:rPr lang="en-US" dirty="0"/>
              <a:t>Section 15.B (5) – data used to identify and develop job performance criterion measures must be made explicit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3864864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EEO and Job Performance Measurement</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pPr marL="0" indent="0">
              <a:buNone/>
            </a:pPr>
            <a:r>
              <a:rPr lang="en-US" b="1" dirty="0">
                <a:latin typeface="+mj-lt"/>
              </a:rPr>
              <a:t>Court Decisions Addressing Performance Measurement</a:t>
            </a:r>
          </a:p>
          <a:p>
            <a:pPr marL="460375" indent="-225425">
              <a:spcBef>
                <a:spcPts val="1200"/>
              </a:spcBef>
            </a:pPr>
            <a:r>
              <a:rPr lang="en-US" dirty="0"/>
              <a:t>Rulings made on the basis of the features of the appraisal systems</a:t>
            </a:r>
          </a:p>
          <a:p>
            <a:pPr marL="460375" indent="-225425">
              <a:spcBef>
                <a:spcPts val="1200"/>
              </a:spcBef>
            </a:pPr>
            <a:r>
              <a:rPr lang="en-US" dirty="0"/>
              <a:t>Primarily concerned with the fairness of the appraisal system process</a:t>
            </a:r>
          </a:p>
          <a:p>
            <a:pPr marL="460375" indent="-225425">
              <a:spcBef>
                <a:spcPts val="1200"/>
              </a:spcBef>
            </a:pPr>
            <a:r>
              <a:rPr lang="en-US" dirty="0"/>
              <a:t>Research examining differences in the average job performance scores of black and white employees – adverse impact may occur but may not be an indication of discrimination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467446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EEO Summary</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234950" indent="-227013">
              <a:spcBef>
                <a:spcPts val="1200"/>
              </a:spcBef>
            </a:pPr>
            <a:r>
              <a:rPr lang="en-US" b="1" dirty="0"/>
              <a:t>Basis of discrimination </a:t>
            </a:r>
            <a:r>
              <a:rPr lang="en-US" dirty="0"/>
              <a:t>– race, color, religion, sex, national origin, age (older than 40), physical or mental handicaps</a:t>
            </a:r>
          </a:p>
          <a:p>
            <a:pPr marL="234950" indent="-227013">
              <a:spcBef>
                <a:spcPts val="1200"/>
              </a:spcBef>
            </a:pPr>
            <a:r>
              <a:rPr lang="en-US" b="1" dirty="0"/>
              <a:t>Evidence of discrimination </a:t>
            </a:r>
            <a:r>
              <a:rPr lang="en-US" dirty="0"/>
              <a:t>– based on a pattern of selection decisions over a period of time rathe than on an isolated instance</a:t>
            </a:r>
          </a:p>
          <a:p>
            <a:pPr marL="234950" indent="-227013">
              <a:spcBef>
                <a:spcPts val="1200"/>
              </a:spcBef>
            </a:pPr>
            <a:r>
              <a:rPr lang="en-US" b="1" dirty="0"/>
              <a:t>Options of the organization </a:t>
            </a:r>
            <a:r>
              <a:rPr lang="en-US" dirty="0"/>
              <a:t>– if large selection differences in demographics groups:</a:t>
            </a:r>
          </a:p>
          <a:p>
            <a:pPr marL="685800" indent="-225425">
              <a:spcBef>
                <a:spcPts val="1200"/>
              </a:spcBef>
              <a:buFont typeface="Wingdings" pitchFamily="2" charset="2"/>
              <a:buChar char="§"/>
            </a:pPr>
            <a:r>
              <a:rPr lang="en-US" dirty="0"/>
              <a:t>Discontinue the current procedures and develop alternatives</a:t>
            </a:r>
          </a:p>
          <a:p>
            <a:pPr marL="685800" indent="-225425">
              <a:spcBef>
                <a:spcPts val="1200"/>
              </a:spcBef>
              <a:buFont typeface="Wingdings" pitchFamily="2" charset="2"/>
              <a:buChar char="§"/>
            </a:pPr>
            <a:r>
              <a:rPr lang="en-US" dirty="0"/>
              <a:t>Conduct a validation study to support the organization’s contention that the selection instruments are job related</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36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57573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Legal Issues in Selection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r>
              <a:rPr lang="en-US" dirty="0"/>
              <a:t>Legal policies address such issues as:</a:t>
            </a:r>
          </a:p>
          <a:p>
            <a:pPr marL="573088" indent="-227013">
              <a:buSzPct val="95000"/>
              <a:buFont typeface="Wingdings" pitchFamily="2" charset="2"/>
              <a:buChar char="§"/>
            </a:pPr>
            <a:r>
              <a:rPr lang="en-US" dirty="0"/>
              <a:t>The records that must be kept on all employment decisions</a:t>
            </a:r>
          </a:p>
          <a:p>
            <a:pPr marL="573088" indent="-227013">
              <a:buSzPct val="95000"/>
              <a:buFont typeface="Wingdings" pitchFamily="2" charset="2"/>
              <a:buChar char="§"/>
            </a:pPr>
            <a:r>
              <a:rPr lang="en-US" dirty="0"/>
              <a:t>Recording the movement of the various demographic group members through the steps of recruitment and selection</a:t>
            </a:r>
          </a:p>
          <a:p>
            <a:pPr marL="573088" indent="-227013">
              <a:buSzPct val="95000"/>
              <a:buFont typeface="Wingdings" pitchFamily="2" charset="2"/>
              <a:buChar char="§"/>
            </a:pPr>
            <a:r>
              <a:rPr lang="en-US" dirty="0"/>
              <a:t>The methods for identifying the job relatedness of selection devices</a:t>
            </a:r>
          </a:p>
          <a:p>
            <a:pPr marL="234950" indent="-227013">
              <a:buSzPct val="95000"/>
            </a:pPr>
            <a:r>
              <a:rPr lang="en-US" dirty="0"/>
              <a:t>These tasks may be required to be used in the defense of the organization’s employment decisions if a claim of discrimination is made</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4</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84521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Legal Issues in Selection</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r>
              <a:rPr lang="en-US" dirty="0"/>
              <a:t>Every selection program should have two objectives::</a:t>
            </a:r>
          </a:p>
          <a:p>
            <a:pPr marL="685800" indent="-338138">
              <a:buSzPct val="95000"/>
              <a:buFont typeface="+mj-lt"/>
              <a:buAutoNum type="arabicPeriod"/>
            </a:pPr>
            <a:r>
              <a:rPr lang="en-US" dirty="0"/>
              <a:t>Maximizing the probability of making accurate selection decisions about applicants</a:t>
            </a:r>
          </a:p>
          <a:p>
            <a:pPr marL="685800" indent="-338138">
              <a:buSzPct val="95000"/>
              <a:buFont typeface="+mj-lt"/>
              <a:buAutoNum type="arabicPeriod"/>
            </a:pPr>
            <a:r>
              <a:rPr lang="en-US" dirty="0"/>
              <a:t>Ensuring that all demographic groups are treated equally and fairly</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5</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193529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Federal Regulation of Business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r>
              <a:rPr lang="en-US" dirty="0"/>
              <a:t>Title VII of the Civil Rights Act of 1964 was the first federal legislation to specify regulation across industries</a:t>
            </a:r>
          </a:p>
          <a:p>
            <a:r>
              <a:rPr lang="en-US"/>
              <a:t>It addresses </a:t>
            </a:r>
            <a:r>
              <a:rPr lang="en-US" dirty="0"/>
              <a:t>employment practices that are common across industries</a:t>
            </a:r>
          </a:p>
          <a:p>
            <a:pPr marL="573088" indent="-225425">
              <a:buFont typeface="Wingdings" pitchFamily="2" charset="2"/>
              <a:buChar char="§"/>
            </a:pPr>
            <a:r>
              <a:rPr lang="en-US" dirty="0"/>
              <a:t>Recruitment</a:t>
            </a:r>
          </a:p>
          <a:p>
            <a:pPr marL="573088" indent="-225425">
              <a:buFont typeface="Wingdings" pitchFamily="2" charset="2"/>
              <a:buChar char="§"/>
            </a:pPr>
            <a:r>
              <a:rPr lang="en-US" dirty="0"/>
              <a:t>Selection</a:t>
            </a:r>
          </a:p>
          <a:p>
            <a:pPr marL="573088" indent="-225425">
              <a:buFont typeface="Wingdings" pitchFamily="2" charset="2"/>
              <a:buChar char="§"/>
            </a:pPr>
            <a:r>
              <a:rPr lang="en-US" dirty="0"/>
              <a:t>Compensation</a:t>
            </a:r>
          </a:p>
          <a:p>
            <a:pPr marL="573088" indent="-225425">
              <a:buFont typeface="Wingdings" pitchFamily="2" charset="2"/>
              <a:buChar char="§"/>
            </a:pPr>
            <a:r>
              <a:rPr lang="en-US" dirty="0"/>
              <a:t>Training</a:t>
            </a:r>
          </a:p>
          <a:p>
            <a:pPr marL="573088" indent="-225425">
              <a:buFont typeface="Wingdings" pitchFamily="2" charset="2"/>
              <a:buChar char="§"/>
            </a:pPr>
            <a:r>
              <a:rPr lang="en-US" dirty="0"/>
              <a:t>Promotion of employees</a:t>
            </a:r>
          </a:p>
          <a:p>
            <a:r>
              <a:rPr lang="en-US" dirty="0"/>
              <a:t>All laws that address employment discrimination are referred to as Equal Employment Opportunity (EEO) laws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6</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76002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Federal Regulation of Business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lstStyle/>
          <a:p>
            <a:pPr marL="0" indent="0">
              <a:buNone/>
            </a:pPr>
            <a:r>
              <a:rPr lang="en-US" b="1" dirty="0">
                <a:latin typeface="+mj-lt"/>
              </a:rPr>
              <a:t>EEO Laws and Executive Orders</a:t>
            </a:r>
          </a:p>
          <a:p>
            <a:pPr marL="460375" indent="-225425">
              <a:spcBef>
                <a:spcPts val="1200"/>
              </a:spcBef>
            </a:pPr>
            <a:r>
              <a:rPr lang="en-US" b="1" dirty="0"/>
              <a:t>EEO laws </a:t>
            </a:r>
            <a:r>
              <a:rPr lang="en-US" dirty="0"/>
              <a:t>are federal laws designed to eliminate discrimination in HR management decisions</a:t>
            </a:r>
          </a:p>
          <a:p>
            <a:pPr marL="460375" indent="-225425">
              <a:spcBef>
                <a:spcPts val="1200"/>
              </a:spcBef>
            </a:pPr>
            <a:r>
              <a:rPr lang="en-US" b="1" dirty="0"/>
              <a:t>EEO executive orders </a:t>
            </a:r>
            <a:r>
              <a:rPr lang="en-US" dirty="0"/>
              <a:t>are statements made by the executive branch of the government intended for the same purpose as the laws, but are applicable only to organizations that do business directly with the government</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7</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51460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Federal Regulation of Business</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8</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pic>
        <p:nvPicPr>
          <p:cNvPr id="8" name="Picture 7">
            <a:extLst>
              <a:ext uri="{FF2B5EF4-FFF2-40B4-BE49-F238E27FC236}">
                <a16:creationId xmlns:a16="http://schemas.microsoft.com/office/drawing/2014/main" id="{2A6C55C8-D0DB-2B49-8F6C-1F3CA89CD8D2}"/>
              </a:ext>
            </a:extLst>
          </p:cNvPr>
          <p:cNvPicPr>
            <a:picLocks noChangeAspect="1"/>
          </p:cNvPicPr>
          <p:nvPr/>
        </p:nvPicPr>
        <p:blipFill>
          <a:blip r:embed="rId2"/>
          <a:stretch>
            <a:fillRect/>
          </a:stretch>
        </p:blipFill>
        <p:spPr>
          <a:xfrm>
            <a:off x="1191018" y="1306488"/>
            <a:ext cx="6761964" cy="4956297"/>
          </a:xfrm>
          <a:prstGeom prst="rect">
            <a:avLst/>
          </a:prstGeom>
        </p:spPr>
      </p:pic>
    </p:spTree>
    <p:extLst>
      <p:ext uri="{BB962C8B-B14F-4D97-AF65-F5344CB8AC3E}">
        <p14:creationId xmlns:p14="http://schemas.microsoft.com/office/powerpoint/2010/main" val="384542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0312-A79F-0442-B136-22AD25FDC818}"/>
              </a:ext>
            </a:extLst>
          </p:cNvPr>
          <p:cNvSpPr>
            <a:spLocks noGrp="1"/>
          </p:cNvSpPr>
          <p:nvPr>
            <p:ph type="title"/>
          </p:nvPr>
        </p:nvSpPr>
        <p:spPr/>
        <p:txBody>
          <a:bodyPr/>
          <a:lstStyle/>
          <a:p>
            <a:r>
              <a:rPr lang="en-US" dirty="0"/>
              <a:t>Federal </a:t>
            </a:r>
            <a:r>
              <a:rPr lang="en-US"/>
              <a:t>Regulation of </a:t>
            </a:r>
            <a:r>
              <a:rPr lang="en-US" dirty="0"/>
              <a:t>Business</a:t>
            </a:r>
          </a:p>
        </p:txBody>
      </p:sp>
      <p:sp>
        <p:nvSpPr>
          <p:cNvPr id="3" name="Content Placeholder 2">
            <a:extLst>
              <a:ext uri="{FF2B5EF4-FFF2-40B4-BE49-F238E27FC236}">
                <a16:creationId xmlns:a16="http://schemas.microsoft.com/office/drawing/2014/main" id="{94236D88-CDD8-FB4A-BFF3-4F409F48A8EE}"/>
              </a:ext>
            </a:extLst>
          </p:cNvPr>
          <p:cNvSpPr>
            <a:spLocks noGrp="1"/>
          </p:cNvSpPr>
          <p:nvPr>
            <p:ph idx="1"/>
          </p:nvPr>
        </p:nvSpPr>
        <p:spPr/>
        <p:txBody>
          <a:bodyPr>
            <a:normAutofit/>
          </a:bodyPr>
          <a:lstStyle/>
          <a:p>
            <a:pPr marL="0" indent="0">
              <a:buNone/>
            </a:pPr>
            <a:r>
              <a:rPr lang="en-US" b="1" dirty="0">
                <a:latin typeface="+mj-lt"/>
              </a:rPr>
              <a:t>This and That Stuff</a:t>
            </a:r>
          </a:p>
          <a:p>
            <a:pPr marL="460375" indent="-225425">
              <a:spcBef>
                <a:spcPts val="1200"/>
              </a:spcBef>
            </a:pPr>
            <a:r>
              <a:rPr lang="en-US" dirty="0"/>
              <a:t>Obesity – not a characteristic listed in any EEOC law or regulation, but morbid obesity (weight that is 100% or more over what is considered normal) is an impairment, and therefore can be considered a disability</a:t>
            </a:r>
          </a:p>
          <a:p>
            <a:pPr marL="460375" indent="-225425">
              <a:spcBef>
                <a:spcPts val="1200"/>
              </a:spcBef>
            </a:pPr>
            <a:r>
              <a:rPr lang="en-US" dirty="0"/>
              <a:t>Smoking – not a protected characteristic – primarily a state law issue; most states allow employers to ban smoking in the workplace; in some states, employers can refuse to hire smokers</a:t>
            </a:r>
          </a:p>
          <a:p>
            <a:pPr marL="460375" indent="-225425">
              <a:spcBef>
                <a:spcPts val="1200"/>
              </a:spcBef>
            </a:pPr>
            <a:r>
              <a:rPr lang="en-US" dirty="0"/>
              <a:t>Ethnic restaurants – issue whether or not an ethnic restaurant can select only those applicants in a specific demographic group, to be authentic; no such cases but selection likely constitutes national origin discrimination</a:t>
            </a:r>
          </a:p>
        </p:txBody>
      </p:sp>
      <p:sp>
        <p:nvSpPr>
          <p:cNvPr id="4" name="Slide Number Placeholder 3">
            <a:extLst>
              <a:ext uri="{FF2B5EF4-FFF2-40B4-BE49-F238E27FC236}">
                <a16:creationId xmlns:a16="http://schemas.microsoft.com/office/drawing/2014/main" id="{92A03FEF-F5D6-D848-BA84-24BFDD0D14FB}"/>
              </a:ext>
            </a:extLst>
          </p:cNvPr>
          <p:cNvSpPr>
            <a:spLocks noGrp="1"/>
          </p:cNvSpPr>
          <p:nvPr>
            <p:ph type="sldNum" sz="quarter" idx="12"/>
          </p:nvPr>
        </p:nvSpPr>
        <p:spPr/>
        <p:txBody>
          <a:bodyPr/>
          <a:lstStyle/>
          <a:p>
            <a:fld id="{C6E7765F-978A-F841-9637-D5ED7CD3AF88}" type="slidenum">
              <a:rPr lang="en-US" smtClean="0"/>
              <a:pPr/>
              <a:t>9</a:t>
            </a:fld>
            <a:endParaRPr lang="en-US" dirty="0"/>
          </a:p>
        </p:txBody>
      </p:sp>
      <p:sp>
        <p:nvSpPr>
          <p:cNvPr id="5" name="Date Placeholder 3">
            <a:extLst>
              <a:ext uri="{FF2B5EF4-FFF2-40B4-BE49-F238E27FC236}">
                <a16:creationId xmlns:a16="http://schemas.microsoft.com/office/drawing/2014/main" id="{B97F6BD3-8EE0-3845-80EF-A3C728B1E6DA}"/>
              </a:ext>
            </a:extLst>
          </p:cNvPr>
          <p:cNvSpPr>
            <a:spLocks noGrp="1"/>
          </p:cNvSpPr>
          <p:nvPr>
            <p:ph type="dt" sz="half" idx="10"/>
          </p:nvPr>
        </p:nvSpPr>
        <p:spPr>
          <a:xfrm>
            <a:off x="628650" y="6418554"/>
            <a:ext cx="3943350" cy="225752"/>
          </a:xfrm>
        </p:spPr>
        <p:txBody>
          <a:bodyPr/>
          <a:lstStyle/>
          <a:p>
            <a:r>
              <a:rPr lang="en-US" dirty="0"/>
              <a:t>© 2019 Wessex Press • Human Resource Selection 9e • Gatewood, </a:t>
            </a:r>
            <a:r>
              <a:rPr lang="en-US" dirty="0" err="1"/>
              <a:t>Feild</a:t>
            </a:r>
            <a:r>
              <a:rPr lang="en-US" dirty="0"/>
              <a:t>, Barrick</a:t>
            </a:r>
          </a:p>
        </p:txBody>
      </p:sp>
    </p:spTree>
    <p:extLst>
      <p:ext uri="{BB962C8B-B14F-4D97-AF65-F5344CB8AC3E}">
        <p14:creationId xmlns:p14="http://schemas.microsoft.com/office/powerpoint/2010/main" val="2814369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TotalTime>
  <Words>2666</Words>
  <Application>Microsoft Macintosh PowerPoint</Application>
  <PresentationFormat>On-screen Show (4:3)</PresentationFormat>
  <Paragraphs>232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PowerPoint Presentation</vt:lpstr>
      <vt:lpstr>CHAPTER 4</vt:lpstr>
      <vt:lpstr>Learning Objectives</vt:lpstr>
      <vt:lpstr>Legal Issues in Selection</vt:lpstr>
      <vt:lpstr>Legal Issues in Selection</vt:lpstr>
      <vt:lpstr>Federal Regulation of Business</vt:lpstr>
      <vt:lpstr>Federal Regulation of Business</vt:lpstr>
      <vt:lpstr>Federal Regulation of Business</vt:lpstr>
      <vt:lpstr>Federal Regulation of Business</vt:lpstr>
      <vt:lpstr>Employment Discrimination</vt:lpstr>
      <vt:lpstr>Employment Discrimination</vt:lpstr>
      <vt:lpstr>Employment Discrimination</vt:lpstr>
      <vt:lpstr>Employment Discrimination</vt:lpstr>
      <vt:lpstr>Employment Discrimination</vt:lpstr>
      <vt:lpstr>Employment Discrimination</vt:lpstr>
      <vt:lpstr>Employment Discrimination</vt:lpstr>
      <vt:lpstr>Employment Discrimination</vt:lpstr>
      <vt:lpstr>Employment Discrimination</vt:lpstr>
      <vt:lpstr>Employment Discrimination</vt:lpstr>
      <vt:lpstr>Employment Discrimination</vt:lpstr>
      <vt:lpstr>Employment Discrimination</vt:lpstr>
      <vt:lpstr>Employment Discrimination</vt:lpstr>
      <vt:lpstr>The Uniform Guidelines on Employee Selection Procedures</vt:lpstr>
      <vt:lpstr>The Uniform Guidelines on Employee Selection Procedures</vt:lpstr>
      <vt:lpstr>The Uniform Guidelines on Employee Selection Procedures</vt:lpstr>
      <vt:lpstr>The Uniform Guidelines on Employee Selection Procedures</vt:lpstr>
      <vt:lpstr>The Uniform Guidelines on Employee Selection Procedures</vt:lpstr>
      <vt:lpstr>The Uniform Guidelines on Employee Selection Procedures</vt:lpstr>
      <vt:lpstr>Affirmative Action Programs</vt:lpstr>
      <vt:lpstr>Affirmative Action Programs</vt:lpstr>
      <vt:lpstr>Affirmative Action Programs</vt:lpstr>
      <vt:lpstr>Affirmative Action Programs</vt:lpstr>
      <vt:lpstr>Selection Court Cases</vt:lpstr>
      <vt:lpstr>EEO and Job Performance Measurement</vt:lpstr>
      <vt:lpstr>EEO and Job Performance Measurement</vt:lpstr>
      <vt:lpstr>EEO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71</cp:revision>
  <dcterms:created xsi:type="dcterms:W3CDTF">2018-08-23T16:39:34Z</dcterms:created>
  <dcterms:modified xsi:type="dcterms:W3CDTF">2018-10-15T17:57:12Z</dcterms:modified>
</cp:coreProperties>
</file>